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69200" cy="10699750"/>
  <p:notesSz cx="7569200" cy="1069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6922"/>
            <a:ext cx="6433820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91860"/>
            <a:ext cx="529844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 /><Relationship Id="rId7" Type="http://schemas.openxmlformats.org/officeDocument/2006/relationships/image" Target="../media/image1.png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4" Type="http://schemas.openxmlformats.org/officeDocument/2006/relationships/slideLayout" Target="../slideLayouts/slideLayout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8150" y="10112375"/>
            <a:ext cx="6685280" cy="0"/>
          </a:xfrm>
          <a:custGeom>
            <a:avLst/>
            <a:gdLst/>
            <a:ahLst/>
            <a:cxnLst/>
            <a:rect l="l" t="t" r="r" b="b"/>
            <a:pathLst>
              <a:path w="6685280">
                <a:moveTo>
                  <a:pt x="0" y="0"/>
                </a:moveTo>
                <a:lnTo>
                  <a:pt x="6685280" y="0"/>
                </a:lnTo>
              </a:path>
            </a:pathLst>
          </a:custGeom>
          <a:ln w="38100">
            <a:solidFill>
              <a:srgbClr val="6022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8150" y="10145394"/>
            <a:ext cx="6685280" cy="0"/>
          </a:xfrm>
          <a:custGeom>
            <a:avLst/>
            <a:gdLst/>
            <a:ahLst/>
            <a:cxnLst/>
            <a:rect l="l" t="t" r="r" b="b"/>
            <a:pathLst>
              <a:path w="6685280">
                <a:moveTo>
                  <a:pt x="0" y="0"/>
                </a:moveTo>
                <a:lnTo>
                  <a:pt x="6685280" y="0"/>
                </a:lnTo>
              </a:path>
            </a:pathLst>
          </a:custGeom>
          <a:ln w="9144">
            <a:solidFill>
              <a:srgbClr val="6022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35025" y="2624327"/>
            <a:ext cx="5621655" cy="56172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990"/>
            <a:ext cx="681228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60942"/>
            <a:ext cx="681228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79414" y="10321108"/>
            <a:ext cx="89662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50768"/>
            <a:ext cx="1740916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583304" y="10154873"/>
            <a:ext cx="653414" cy="184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7D7D7D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‹#›</a:t>
            </a:fld>
            <a:endParaRPr spc="6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5.xml" /><Relationship Id="rId5" Type="http://schemas.openxmlformats.org/officeDocument/2006/relationships/image" Target="../media/image5.jpg" /><Relationship Id="rId4" Type="http://schemas.openxmlformats.org/officeDocument/2006/relationships/image" Target="../media/image4.pn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55396"/>
            <a:ext cx="6710045" cy="8978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6830" algn="ctr">
              <a:lnSpc>
                <a:spcPct val="100000"/>
              </a:lnSpc>
              <a:spcBef>
                <a:spcPts val="95"/>
              </a:spcBef>
            </a:pPr>
            <a:r>
              <a:rPr sz="1600" b="1" spc="-65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600" b="1" spc="-60" dirty="0">
                <a:solidFill>
                  <a:srgbClr val="211F1F"/>
                </a:solidFill>
                <a:latin typeface="Arial"/>
                <a:cs typeface="Arial"/>
              </a:rPr>
              <a:t>PROTECTION ACT</a:t>
            </a:r>
            <a:r>
              <a:rPr sz="1600" b="1" spc="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rgbClr val="211F1F"/>
                </a:solidFill>
                <a:latin typeface="Arial"/>
                <a:cs typeface="Arial"/>
              </a:rPr>
              <a:t>1986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46990" algn="just">
              <a:lnSpc>
                <a:spcPts val="1360"/>
              </a:lnSpc>
              <a:spcBef>
                <a:spcPts val="3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said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211F1F"/>
                </a:solidFill>
                <a:latin typeface="Arial"/>
                <a:cs typeface="Arial"/>
              </a:rPr>
              <a:t>beaking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211F1F"/>
                </a:solidFill>
                <a:latin typeface="Arial"/>
                <a:cs typeface="Arial"/>
              </a:rPr>
              <a:t>afree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market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economy.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earlier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approachof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caveat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emptor,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means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“Let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buyer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beware”,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now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been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changed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caveat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venditor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(“Let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seller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beware”).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From 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Consumers’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point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view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1800"/>
              </a:lnSpc>
              <a:spcBef>
                <a:spcPts val="1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importance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consumers’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point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view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understood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following  points:</a:t>
            </a:r>
            <a:endParaRPr sz="1100">
              <a:latin typeface="Arial"/>
              <a:cs typeface="Arial"/>
            </a:endParaRPr>
          </a:p>
          <a:p>
            <a:pPr marL="469900" marR="39370" indent="-228600" algn="just">
              <a:lnSpc>
                <a:spcPct val="101400"/>
              </a:lnSpc>
              <a:spcBef>
                <a:spcPts val="5"/>
              </a:spcBef>
              <a:buAutoNum type="romanLcParenBoth"/>
              <a:tabLst>
                <a:tab pos="470534" algn="l"/>
              </a:tabLst>
            </a:pP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b="1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Ignorance:</a:t>
            </a:r>
            <a:r>
              <a:rPr sz="1100" b="1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light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widespread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ignorance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their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rights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reliefs  available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them,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it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becomes necessary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educate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them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same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so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achieve consumer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awareness.</a:t>
            </a:r>
            <a:endParaRPr sz="1100">
              <a:latin typeface="Arial"/>
              <a:cs typeface="Arial"/>
            </a:endParaRPr>
          </a:p>
          <a:p>
            <a:pPr marL="469900" marR="35560" indent="-228600" algn="just">
              <a:lnSpc>
                <a:spcPct val="101600"/>
              </a:lnSpc>
              <a:buAutoNum type="romanLcParenBoth"/>
              <a:tabLst>
                <a:tab pos="470534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Unorganised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Consumers: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Consumers need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be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organised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in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form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organisations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which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would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take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care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their</a:t>
            </a:r>
            <a:r>
              <a:rPr sz="1100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interests.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Though,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India,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there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many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working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this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direction,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adequate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required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given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till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these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become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powerful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enough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promote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interests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consumers.</a:t>
            </a:r>
            <a:endParaRPr sz="1100">
              <a:latin typeface="Arial"/>
              <a:cs typeface="Arial"/>
            </a:endParaRPr>
          </a:p>
          <a:p>
            <a:pPr marL="469900" marR="41275" indent="-228600" algn="just">
              <a:lnSpc>
                <a:spcPct val="101800"/>
              </a:lnSpc>
              <a:buAutoNum type="romanLcParenBoth"/>
              <a:tabLst>
                <a:tab pos="470534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Widespread</a:t>
            </a:r>
            <a:r>
              <a:rPr sz="1100" b="1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Exploitation</a:t>
            </a:r>
            <a:r>
              <a:rPr sz="1100" b="1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Consumers:</a:t>
            </a:r>
            <a:r>
              <a:rPr sz="1100" b="1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might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exploited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unscrupulous,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exploitative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unfair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trade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practices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like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defective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unsafe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products,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adulteration,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false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misleading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advertising,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hoarding,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black-marketing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etc.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need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such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malpractices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sellers.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From the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point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view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Business</a:t>
            </a:r>
            <a:endParaRPr sz="1100">
              <a:latin typeface="Arial"/>
              <a:cs typeface="Arial"/>
            </a:endParaRPr>
          </a:p>
          <a:p>
            <a:pPr marL="12700" marR="20955" algn="just">
              <a:lnSpc>
                <a:spcPct val="101800"/>
              </a:lnSpc>
            </a:pP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must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also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lay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emphasis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on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protecting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consumers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adequately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satisfying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them. This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is important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because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following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reasons:</a:t>
            </a:r>
            <a:endParaRPr sz="1100">
              <a:latin typeface="Arial"/>
              <a:cs typeface="Arial"/>
            </a:endParaRPr>
          </a:p>
          <a:p>
            <a:pPr marL="469900" indent="-228600" algn="just">
              <a:lnSpc>
                <a:spcPct val="100000"/>
              </a:lnSpc>
              <a:spcBef>
                <a:spcPts val="10"/>
              </a:spcBef>
              <a:buAutoNum type="romanLcParenBoth"/>
              <a:tabLst>
                <a:tab pos="470534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Long-term</a:t>
            </a:r>
            <a:r>
              <a:rPr sz="1100" b="1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Interest</a:t>
            </a:r>
            <a:r>
              <a:rPr sz="1100" b="1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Business:</a:t>
            </a:r>
            <a:r>
              <a:rPr sz="1100" b="1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Enlightened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businesses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realise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that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their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long-term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interest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satisfy</a:t>
            </a:r>
            <a:endParaRPr sz="1100">
              <a:latin typeface="Arial"/>
              <a:cs typeface="Arial"/>
            </a:endParaRPr>
          </a:p>
          <a:p>
            <a:pPr marL="469900" marR="41910" algn="just">
              <a:lnSpc>
                <a:spcPct val="101400"/>
              </a:lnSpc>
              <a:spcBef>
                <a:spcPts val="20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their customers. Satisfied customers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not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only lead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repeat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sales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but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also provide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feedback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prospective customers 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thus,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help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 increasing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customer-base of business.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Thus,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business firms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should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aim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at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long-term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profit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maximisation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through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customer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satisfaction.</a:t>
            </a:r>
            <a:endParaRPr sz="1100">
              <a:latin typeface="Arial"/>
              <a:cs typeface="Arial"/>
            </a:endParaRPr>
          </a:p>
          <a:p>
            <a:pPr marL="469900" indent="-228600" algn="just">
              <a:lnSpc>
                <a:spcPct val="100000"/>
              </a:lnSpc>
              <a:spcBef>
                <a:spcPts val="10"/>
              </a:spcBef>
              <a:buAutoNum type="romanLcParenBoth" startAt="2"/>
              <a:tabLst>
                <a:tab pos="470534" algn="l"/>
              </a:tabLst>
            </a:pPr>
            <a:r>
              <a:rPr sz="1100" b="1" spc="-65" dirty="0">
                <a:solidFill>
                  <a:srgbClr val="211F1F"/>
                </a:solidFill>
                <a:latin typeface="Arial"/>
                <a:cs typeface="Arial"/>
              </a:rPr>
              <a:t>Business uses </a:t>
            </a:r>
            <a:r>
              <a:rPr sz="1100" b="1" spc="-60" dirty="0">
                <a:solidFill>
                  <a:srgbClr val="211F1F"/>
                </a:solidFill>
                <a:latin typeface="Arial"/>
                <a:cs typeface="Arial"/>
              </a:rPr>
              <a:t>Society’s </a:t>
            </a:r>
            <a:r>
              <a:rPr sz="1100" b="1" spc="-65" dirty="0">
                <a:solidFill>
                  <a:srgbClr val="211F1F"/>
                </a:solidFill>
                <a:latin typeface="Arial"/>
                <a:cs typeface="Arial"/>
              </a:rPr>
              <a:t>Resources: 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Business 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organisations 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use 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resources 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which 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belong 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society.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They,</a:t>
            </a:r>
            <a:endParaRPr sz="1100">
              <a:latin typeface="Arial"/>
              <a:cs typeface="Arial"/>
            </a:endParaRPr>
          </a:p>
          <a:p>
            <a:pPr marL="469900" marR="42545" algn="just">
              <a:lnSpc>
                <a:spcPct val="100899"/>
              </a:lnSpc>
              <a:spcBef>
                <a:spcPts val="25"/>
              </a:spcBef>
            </a:pP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thus,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have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responsibility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to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supply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such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products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render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such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public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interest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would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impair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public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confidence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them.</a:t>
            </a:r>
            <a:endParaRPr sz="1100">
              <a:latin typeface="Arial"/>
              <a:cs typeface="Arial"/>
            </a:endParaRPr>
          </a:p>
          <a:p>
            <a:pPr marL="469900" marR="39370" indent="-228600" algn="just">
              <a:lnSpc>
                <a:spcPct val="101200"/>
              </a:lnSpc>
              <a:spcBef>
                <a:spcPts val="10"/>
              </a:spcBef>
              <a:buAutoNum type="romanLcParenBoth" startAt="3"/>
              <a:tabLst>
                <a:tab pos="470534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Social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Responsibility: 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 has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social responsibilities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towards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various interest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groups. Business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make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money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selling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providing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consumers.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Thus,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form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important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group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among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many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stakeholders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like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other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stakeholders; their interest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has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to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 well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taken</a:t>
            </a:r>
            <a:r>
              <a:rPr sz="1100" spc="-2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care of.</a:t>
            </a:r>
            <a:endParaRPr sz="1100">
              <a:latin typeface="Arial"/>
              <a:cs typeface="Arial"/>
            </a:endParaRPr>
          </a:p>
          <a:p>
            <a:pPr marL="469900" marR="36830" indent="-228600" algn="just">
              <a:lnSpc>
                <a:spcPct val="101499"/>
              </a:lnSpc>
              <a:spcBef>
                <a:spcPts val="15"/>
              </a:spcBef>
              <a:buAutoNum type="romanLcParenBoth" startAt="3"/>
              <a:tabLst>
                <a:tab pos="470534" algn="l"/>
              </a:tabLst>
            </a:pP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Moral</a:t>
            </a:r>
            <a:r>
              <a:rPr sz="1100" b="1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Justification:</a:t>
            </a:r>
            <a:r>
              <a:rPr sz="1100" b="1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moral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duty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business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take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care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consumer’s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avoid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any 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form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 their exploitation.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Thus,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must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avoid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unscrupulous, exploitative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unfair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trade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practices  like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defective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unsafe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products,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adulteration,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false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misleading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advertising,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hoarding,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black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marketing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  <a:p>
            <a:pPr marL="469900" marR="36830" indent="-228600" algn="just">
              <a:lnSpc>
                <a:spcPts val="1340"/>
              </a:lnSpc>
              <a:spcBef>
                <a:spcPts val="45"/>
              </a:spcBef>
              <a:buAutoNum type="romanLcParenBoth" startAt="3"/>
              <a:tabLst>
                <a:tab pos="470534" algn="l"/>
              </a:tabLst>
            </a:pP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Government</a:t>
            </a:r>
            <a:r>
              <a:rPr sz="1100" b="1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Intervention:</a:t>
            </a:r>
            <a:r>
              <a:rPr sz="1100" b="1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business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engaging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form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exploitative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trade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practices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would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invite  government intervention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action.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This can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impair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tarnish 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image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company. Thus, it is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advisable that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business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organisations voluntarily resort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such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practices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where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customers’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needs and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interests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will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well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taken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care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b="1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RIGHTS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1100" b="1" spc="-60" dirty="0">
                <a:latin typeface="Arial"/>
                <a:cs typeface="Arial"/>
              </a:rPr>
              <a:t>1) </a:t>
            </a:r>
            <a:r>
              <a:rPr sz="1100" b="1" spc="-5" dirty="0">
                <a:latin typeface="Arial"/>
                <a:cs typeface="Arial"/>
              </a:rPr>
              <a:t>Right </a:t>
            </a:r>
            <a:r>
              <a:rPr sz="1100" b="1" dirty="0">
                <a:latin typeface="Arial"/>
                <a:cs typeface="Arial"/>
              </a:rPr>
              <a:t>to</a:t>
            </a:r>
            <a:r>
              <a:rPr sz="1100" b="1" spc="-19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Safety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469900" marR="40005" algn="just">
              <a:lnSpc>
                <a:spcPct val="101400"/>
              </a:lnSpc>
            </a:pP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stated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Protection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Act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1986,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this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consumer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defined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‘right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be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protected  </a:t>
            </a:r>
            <a:r>
              <a:rPr sz="1100" dirty="0">
                <a:latin typeface="Arial"/>
                <a:cs typeface="Arial"/>
              </a:rPr>
              <a:t>against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marketing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goods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services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which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are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hazardous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life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property’.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This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specifically  significant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areas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including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healthcare,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food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processing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pharmaceuticals,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wherein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spans  across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any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domain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that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could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have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serious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impact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on</a:t>
            </a:r>
            <a:r>
              <a:rPr sz="1100" spc="-14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consumers’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health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well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being.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This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includes  </a:t>
            </a:r>
            <a:r>
              <a:rPr sz="1100" dirty="0">
                <a:latin typeface="Arial"/>
                <a:cs typeface="Arial"/>
              </a:rPr>
              <a:t>sectors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such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as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automobiles,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travel,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domestic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appliances,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housing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1</a:t>
            </a:fld>
            <a:endParaRPr spc="60" dirty="0">
              <a:solidFill>
                <a:srgbClr val="000000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58443"/>
            <a:ext cx="6677025" cy="6743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229235">
              <a:lnSpc>
                <a:spcPct val="100000"/>
              </a:lnSpc>
              <a:spcBef>
                <a:spcPts val="100"/>
              </a:spcBef>
              <a:buAutoNum type="arabicParenR" startAt="2"/>
              <a:tabLst>
                <a:tab pos="470534" algn="l"/>
              </a:tabLst>
            </a:pPr>
            <a:r>
              <a:rPr sz="1100" b="1" spc="-5" dirty="0">
                <a:latin typeface="Arial"/>
                <a:cs typeface="Arial"/>
              </a:rPr>
              <a:t>Right </a:t>
            </a:r>
            <a:r>
              <a:rPr sz="1100" b="1" dirty="0">
                <a:latin typeface="Arial"/>
                <a:cs typeface="Arial"/>
              </a:rPr>
              <a:t>to</a:t>
            </a:r>
            <a:r>
              <a:rPr sz="1100" b="1" spc="-15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Information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rabicParenR" startAt="2"/>
            </a:pPr>
            <a:endParaRPr sz="1200">
              <a:latin typeface="Arial"/>
              <a:cs typeface="Arial"/>
            </a:endParaRPr>
          </a:p>
          <a:p>
            <a:pPr marL="241300" marR="6985" algn="just">
              <a:lnSpc>
                <a:spcPct val="101400"/>
              </a:lnSpc>
            </a:pPr>
            <a:r>
              <a:rPr sz="1100" dirty="0">
                <a:latin typeface="Arial"/>
                <a:cs typeface="Arial"/>
              </a:rPr>
              <a:t>This </a:t>
            </a:r>
            <a:r>
              <a:rPr sz="1100" spc="-5" dirty="0">
                <a:latin typeface="Arial"/>
                <a:cs typeface="Arial"/>
              </a:rPr>
              <a:t>consumer right is defined as </a:t>
            </a: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‘the right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10" dirty="0">
                <a:latin typeface="Arial"/>
                <a:cs typeface="Arial"/>
              </a:rPr>
              <a:t>be </a:t>
            </a:r>
            <a:r>
              <a:rPr sz="1100" spc="-5" dirty="0">
                <a:latin typeface="Arial"/>
                <a:cs typeface="Arial"/>
              </a:rPr>
              <a:t>informed about </a:t>
            </a: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quality, </a:t>
            </a:r>
            <a:r>
              <a:rPr sz="1100" dirty="0">
                <a:latin typeface="Arial"/>
                <a:cs typeface="Arial"/>
              </a:rPr>
              <a:t>quantity, </a:t>
            </a:r>
            <a:r>
              <a:rPr sz="1100" spc="-5" dirty="0">
                <a:latin typeface="Arial"/>
                <a:cs typeface="Arial"/>
              </a:rPr>
              <a:t>potency, purity,  </a:t>
            </a:r>
            <a:r>
              <a:rPr sz="1100" dirty="0">
                <a:latin typeface="Arial"/>
                <a:cs typeface="Arial"/>
              </a:rPr>
              <a:t>standard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price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goods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services,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case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may</a:t>
            </a:r>
            <a:r>
              <a:rPr sz="1100" spc="-1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so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15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protect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the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consumer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against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unfair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trade  </a:t>
            </a:r>
            <a:r>
              <a:rPr sz="1100" spc="-30" dirty="0">
                <a:latin typeface="Arial"/>
                <a:cs typeface="Arial"/>
              </a:rPr>
              <a:t>practices’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in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the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Consumer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Protection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Act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of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1986.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This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right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ensures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that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all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consumable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products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are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labeled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in  </a:t>
            </a:r>
            <a:r>
              <a:rPr sz="1100" spc="-45" dirty="0">
                <a:latin typeface="Arial"/>
                <a:cs typeface="Arial"/>
              </a:rPr>
              <a:t>a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standard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manner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which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contains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the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cost,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the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ingredients,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quantity,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and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instructions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on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45" dirty="0">
                <a:latin typeface="Arial"/>
                <a:cs typeface="Arial"/>
              </a:rPr>
              <a:t>how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to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safely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consume 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product.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buAutoNum type="arabicParenR" startAt="3"/>
              <a:tabLst>
                <a:tab pos="470534" algn="l"/>
              </a:tabLst>
            </a:pPr>
            <a:r>
              <a:rPr sz="1100" b="1" spc="-35" dirty="0">
                <a:latin typeface="Arial"/>
                <a:cs typeface="Arial"/>
              </a:rPr>
              <a:t>Right </a:t>
            </a:r>
            <a:r>
              <a:rPr sz="1100" b="1" spc="-30" dirty="0">
                <a:latin typeface="Arial"/>
                <a:cs typeface="Arial"/>
              </a:rPr>
              <a:t>to</a:t>
            </a:r>
            <a:r>
              <a:rPr sz="1100" b="1" spc="-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Choose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AutoNum type="arabicParenR" startAt="3"/>
            </a:pPr>
            <a:endParaRPr sz="1200">
              <a:latin typeface="Arial"/>
              <a:cs typeface="Arial"/>
            </a:endParaRPr>
          </a:p>
          <a:p>
            <a:pPr marL="469900" marR="6350" algn="just">
              <a:lnSpc>
                <a:spcPct val="101800"/>
              </a:lnSpc>
            </a:pPr>
            <a:r>
              <a:rPr sz="1100" dirty="0">
                <a:latin typeface="Arial"/>
                <a:cs typeface="Arial"/>
              </a:rPr>
              <a:t>Consumer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Protection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Act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1986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defines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this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‘the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assured,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wherever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possible,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have  </a:t>
            </a:r>
            <a:r>
              <a:rPr sz="1100" dirty="0">
                <a:latin typeface="Arial"/>
                <a:cs typeface="Arial"/>
              </a:rPr>
              <a:t>access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variety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goods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services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at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competitive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prices’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buAutoNum type="arabicParenR" startAt="4"/>
              <a:tabLst>
                <a:tab pos="470534" algn="l"/>
              </a:tabLst>
            </a:pPr>
            <a:r>
              <a:rPr sz="1100" b="1" spc="-5" dirty="0">
                <a:latin typeface="Arial"/>
                <a:cs typeface="Arial"/>
              </a:rPr>
              <a:t>Right </a:t>
            </a:r>
            <a:r>
              <a:rPr sz="1100" b="1" dirty="0">
                <a:latin typeface="Arial"/>
                <a:cs typeface="Arial"/>
              </a:rPr>
              <a:t>to be</a:t>
            </a:r>
            <a:r>
              <a:rPr sz="1100" b="1" spc="-21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Heard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AutoNum type="arabicParenR" startAt="4"/>
            </a:pPr>
            <a:endParaRPr sz="1200">
              <a:latin typeface="Arial"/>
              <a:cs typeface="Arial"/>
            </a:endParaRPr>
          </a:p>
          <a:p>
            <a:pPr marL="469900" marR="5080" algn="just">
              <a:lnSpc>
                <a:spcPct val="101200"/>
              </a:lnSpc>
              <a:spcBef>
                <a:spcPts val="5"/>
              </a:spcBef>
            </a:pPr>
            <a:r>
              <a:rPr sz="1100" dirty="0">
                <a:latin typeface="Arial"/>
                <a:cs typeface="Arial"/>
              </a:rPr>
              <a:t>According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Protection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Act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1986,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‘the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heard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be</a:t>
            </a:r>
            <a:r>
              <a:rPr sz="1100" spc="-1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assured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that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consumer's  interests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will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receive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due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consideration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at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appropriate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forums’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referred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as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heard.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This  right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supposed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empower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Indian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consumers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tofearlessly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voice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their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complaints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concerns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against  </a:t>
            </a:r>
            <a:r>
              <a:rPr sz="1100" dirty="0">
                <a:latin typeface="Arial"/>
                <a:cs typeface="Arial"/>
              </a:rPr>
              <a:t>products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companies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to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ensure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their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issues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are</a:t>
            </a:r>
            <a:r>
              <a:rPr sz="1100" spc="-1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handled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efficiently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expeditiously.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buAutoNum type="arabicParenR" startAt="5"/>
              <a:tabLst>
                <a:tab pos="470534" algn="l"/>
              </a:tabLst>
            </a:pPr>
            <a:r>
              <a:rPr sz="1100" b="1" spc="-35" dirty="0">
                <a:latin typeface="Arial"/>
                <a:cs typeface="Arial"/>
              </a:rPr>
              <a:t>Right </a:t>
            </a:r>
            <a:r>
              <a:rPr sz="1100" b="1" spc="-30" dirty="0">
                <a:latin typeface="Arial"/>
                <a:cs typeface="Arial"/>
              </a:rPr>
              <a:t>to </a:t>
            </a:r>
            <a:r>
              <a:rPr sz="1100" b="1" spc="-40" dirty="0">
                <a:latin typeface="Arial"/>
                <a:cs typeface="Arial"/>
              </a:rPr>
              <a:t>seek</a:t>
            </a:r>
            <a:r>
              <a:rPr sz="1100" b="1" spc="-160" dirty="0">
                <a:latin typeface="Arial"/>
                <a:cs typeface="Arial"/>
              </a:rPr>
              <a:t> </a:t>
            </a:r>
            <a:r>
              <a:rPr sz="1100" b="1" spc="-35" dirty="0">
                <a:latin typeface="Arial"/>
                <a:cs typeface="Arial"/>
              </a:rPr>
              <a:t>Redressal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AutoNum type="arabicParenR" startAt="5"/>
            </a:pPr>
            <a:endParaRPr sz="1200">
              <a:latin typeface="Arial"/>
              <a:cs typeface="Arial"/>
            </a:endParaRPr>
          </a:p>
          <a:p>
            <a:pPr marL="469900" marR="8890" algn="just">
              <a:lnSpc>
                <a:spcPct val="101400"/>
              </a:lnSpc>
            </a:pPr>
            <a:r>
              <a:rPr sz="1100" dirty="0">
                <a:latin typeface="Arial"/>
                <a:cs typeface="Arial"/>
              </a:rPr>
              <a:t>The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‘to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seek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redressal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against</a:t>
            </a:r>
            <a:r>
              <a:rPr sz="1100" spc="-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unfair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trade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practices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restrictive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trade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practices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or</a:t>
            </a:r>
            <a:r>
              <a:rPr sz="1100" spc="-5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unscrupulous  exploitation </a:t>
            </a:r>
            <a:r>
              <a:rPr sz="1100" spc="-10" dirty="0">
                <a:latin typeface="Arial"/>
                <a:cs typeface="Arial"/>
              </a:rPr>
              <a:t>of </a:t>
            </a:r>
            <a:r>
              <a:rPr sz="1100" spc="-5" dirty="0">
                <a:latin typeface="Arial"/>
                <a:cs typeface="Arial"/>
              </a:rPr>
              <a:t>consumers’ is defined as </a:t>
            </a: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right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5" dirty="0">
                <a:latin typeface="Arial"/>
                <a:cs typeface="Arial"/>
              </a:rPr>
              <a:t>redressal in </a:t>
            </a:r>
            <a:r>
              <a:rPr sz="1100" dirty="0">
                <a:latin typeface="Arial"/>
                <a:cs typeface="Arial"/>
              </a:rPr>
              <a:t>the </a:t>
            </a:r>
            <a:r>
              <a:rPr sz="1100" spc="-5" dirty="0">
                <a:latin typeface="Arial"/>
                <a:cs typeface="Arial"/>
              </a:rPr>
              <a:t>Consumer Protection </a:t>
            </a:r>
            <a:r>
              <a:rPr sz="1100" dirty="0">
                <a:latin typeface="Arial"/>
                <a:cs typeface="Arial"/>
              </a:rPr>
              <a:t>Act </a:t>
            </a:r>
            <a:r>
              <a:rPr sz="1100" spc="-5" dirty="0">
                <a:latin typeface="Arial"/>
                <a:cs typeface="Arial"/>
              </a:rPr>
              <a:t>1986.  </a:t>
            </a:r>
            <a:r>
              <a:rPr sz="1100" spc="-40" dirty="0">
                <a:latin typeface="Arial"/>
                <a:cs typeface="Arial"/>
              </a:rPr>
              <a:t>Consumer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courts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such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as</a:t>
            </a:r>
            <a:r>
              <a:rPr sz="1100" spc="-10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District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Consumer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Disputes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Redressal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Forums</a:t>
            </a:r>
            <a:r>
              <a:rPr sz="1100" spc="-105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at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the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30" dirty="0">
                <a:latin typeface="Arial"/>
                <a:cs typeface="Arial"/>
              </a:rPr>
              <a:t>district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25" dirty="0">
                <a:latin typeface="Arial"/>
                <a:cs typeface="Arial"/>
              </a:rPr>
              <a:t>level,</a:t>
            </a:r>
            <a:r>
              <a:rPr sz="1100" spc="-110" dirty="0">
                <a:latin typeface="Arial"/>
                <a:cs typeface="Arial"/>
              </a:rPr>
              <a:t> </a:t>
            </a:r>
            <a:r>
              <a:rPr sz="1100" spc="-35" dirty="0">
                <a:latin typeface="Arial"/>
                <a:cs typeface="Arial"/>
              </a:rPr>
              <a:t>State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spc="-40" dirty="0">
                <a:latin typeface="Arial"/>
                <a:cs typeface="Arial"/>
              </a:rPr>
              <a:t>Consumer  </a:t>
            </a:r>
            <a:r>
              <a:rPr sz="1100" spc="-35" dirty="0">
                <a:latin typeface="Arial"/>
                <a:cs typeface="Arial"/>
              </a:rPr>
              <a:t>Disputes Redressal Commissions </a:t>
            </a:r>
            <a:r>
              <a:rPr sz="1100" spc="-40" dirty="0">
                <a:latin typeface="Arial"/>
                <a:cs typeface="Arial"/>
              </a:rPr>
              <a:t>and </a:t>
            </a:r>
            <a:r>
              <a:rPr sz="1100" spc="-25" dirty="0">
                <a:latin typeface="Arial"/>
                <a:cs typeface="Arial"/>
              </a:rPr>
              <a:t>National </a:t>
            </a:r>
            <a:r>
              <a:rPr sz="1100" spc="-40" dirty="0">
                <a:latin typeface="Arial"/>
                <a:cs typeface="Arial"/>
              </a:rPr>
              <a:t>Consumer </a:t>
            </a:r>
            <a:r>
              <a:rPr sz="1100" spc="-35" dirty="0">
                <a:latin typeface="Arial"/>
                <a:cs typeface="Arial"/>
              </a:rPr>
              <a:t>Disputes Redressal Commissions </a:t>
            </a:r>
            <a:r>
              <a:rPr sz="1100" spc="-40" dirty="0">
                <a:latin typeface="Arial"/>
                <a:cs typeface="Arial"/>
              </a:rPr>
              <a:t>have </a:t>
            </a:r>
            <a:r>
              <a:rPr sz="1100" spc="-35" dirty="0">
                <a:latin typeface="Arial"/>
                <a:cs typeface="Arial"/>
              </a:rPr>
              <a:t>been  </a:t>
            </a:r>
            <a:r>
              <a:rPr sz="1100" spc="-5" dirty="0">
                <a:latin typeface="Arial"/>
                <a:cs typeface="Arial"/>
              </a:rPr>
              <a:t>established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through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protection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act.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469900" indent="-229235">
              <a:lnSpc>
                <a:spcPct val="100000"/>
              </a:lnSpc>
              <a:buAutoNum type="arabicParenR" startAt="6"/>
              <a:tabLst>
                <a:tab pos="470534" algn="l"/>
              </a:tabLst>
            </a:pPr>
            <a:r>
              <a:rPr sz="1100" b="1" spc="-5" dirty="0">
                <a:latin typeface="Arial"/>
                <a:cs typeface="Arial"/>
              </a:rPr>
              <a:t>Right </a:t>
            </a:r>
            <a:r>
              <a:rPr sz="1100" b="1" dirty="0">
                <a:latin typeface="Arial"/>
                <a:cs typeface="Arial"/>
              </a:rPr>
              <a:t>to consumereducation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469900" marR="8890" algn="just">
              <a:lnSpc>
                <a:spcPct val="101400"/>
              </a:lnSpc>
            </a:pPr>
            <a:r>
              <a:rPr sz="1100" dirty="0">
                <a:latin typeface="Arial"/>
                <a:cs typeface="Arial"/>
              </a:rPr>
              <a:t>The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consumer</a:t>
            </a:r>
            <a:r>
              <a:rPr sz="1100" spc="-1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must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be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made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aware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15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his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rights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remedies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available</a:t>
            </a:r>
            <a:r>
              <a:rPr sz="1100" spc="-1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him</a:t>
            </a:r>
            <a:r>
              <a:rPr sz="1100" spc="-1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</a:t>
            </a:r>
            <a:r>
              <a:rPr sz="1100" spc="-1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case</a:t>
            </a:r>
            <a:r>
              <a:rPr sz="1100" spc="-170" dirty="0">
                <a:latin typeface="Arial"/>
                <a:cs typeface="Arial"/>
              </a:rPr>
              <a:t> </a:t>
            </a:r>
            <a:r>
              <a:rPr sz="1100" spc="10" dirty="0">
                <a:latin typeface="Arial"/>
                <a:cs typeface="Arial"/>
              </a:rPr>
              <a:t>aproduct</a:t>
            </a:r>
            <a:r>
              <a:rPr sz="1100" spc="-1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falls</a:t>
            </a:r>
            <a:r>
              <a:rPr sz="1100" spc="-1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short  </a:t>
            </a:r>
            <a:r>
              <a:rPr sz="1100" spc="-10" dirty="0">
                <a:latin typeface="Arial"/>
                <a:cs typeface="Arial"/>
              </a:rPr>
              <a:t>of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claims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made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by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manufacturers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and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sellers.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To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promote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awareness</a:t>
            </a:r>
            <a:r>
              <a:rPr sz="1100" spc="-114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Indian</a:t>
            </a:r>
            <a:r>
              <a:rPr sz="1100" spc="-1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Govt.</a:t>
            </a:r>
            <a:r>
              <a:rPr sz="1100" spc="-12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has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taken</a:t>
            </a:r>
            <a:r>
              <a:rPr sz="1100" spc="-1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several  </a:t>
            </a:r>
            <a:r>
              <a:rPr sz="1100" dirty="0">
                <a:latin typeface="Arial"/>
                <a:cs typeface="Arial"/>
              </a:rPr>
              <a:t>measures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like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“Jago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Grahak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jago”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spc="-8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70" dirty="0">
                <a:solidFill>
                  <a:srgbClr val="211F1F"/>
                </a:solidFill>
                <a:latin typeface="Arial"/>
                <a:cs typeface="Arial"/>
              </a:rPr>
              <a:t>RESPONSIBILITIES</a:t>
            </a:r>
            <a:endParaRPr sz="1100">
              <a:latin typeface="Arial"/>
              <a:cs typeface="Arial"/>
            </a:endParaRPr>
          </a:p>
          <a:p>
            <a:pPr marL="12700" marR="14604">
              <a:lnSpc>
                <a:spcPct val="1018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should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keep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mind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following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responsibilities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while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purchasing,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using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consuming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  services.</a:t>
            </a:r>
            <a:endParaRPr sz="1100">
              <a:latin typeface="Arial"/>
              <a:cs typeface="Arial"/>
            </a:endParaRPr>
          </a:p>
          <a:p>
            <a:pPr marL="584200" marR="14604" indent="-342900">
              <a:lnSpc>
                <a:spcPts val="1350"/>
              </a:lnSpc>
              <a:spcBef>
                <a:spcPts val="45"/>
              </a:spcBef>
              <a:tabLst>
                <a:tab pos="582295" algn="l"/>
              </a:tabLst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(i)	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aware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various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available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market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so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that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intelligent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wise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choice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 be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made.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404" y="7648193"/>
            <a:ext cx="1797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4780" y="7648193"/>
            <a:ext cx="6074410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970" marR="5080" indent="-1905">
              <a:lnSpc>
                <a:spcPct val="101800"/>
              </a:lnSpc>
              <a:spcBef>
                <a:spcPts val="80"/>
              </a:spcBef>
            </a:pP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Buy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only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standardised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provide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quality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assurance.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Thus,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look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ISI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mark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electrical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goods,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FPO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mark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food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products,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Hallmark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jewelry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29004" y="8009889"/>
          <a:ext cx="5584190" cy="680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4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6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016304" y="8669273"/>
            <a:ext cx="2785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Some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examples </a:t>
            </a:r>
            <a:r>
              <a:rPr sz="1100" b="1" spc="-25" dirty="0">
                <a:solidFill>
                  <a:srgbClr val="211F1F"/>
                </a:solidFill>
                <a:latin typeface="Arial"/>
                <a:cs typeface="Arial"/>
              </a:rPr>
              <a:t>for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quality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assurance</a:t>
            </a:r>
            <a:r>
              <a:rPr sz="1100" b="1" spc="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logos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404" y="9010650"/>
            <a:ext cx="2146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4780" y="9010650"/>
            <a:ext cx="6059805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970" marR="5080" indent="-1905">
              <a:lnSpc>
                <a:spcPct val="101800"/>
              </a:lnSpc>
              <a:spcBef>
                <a:spcPts val="80"/>
              </a:spcBef>
            </a:pP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Learn about the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risks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associated with products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services, follow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manufacturer’s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instructions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use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products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safely.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404" y="9522967"/>
            <a:ext cx="2146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v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14780" y="9522967"/>
            <a:ext cx="6076315" cy="3632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970" marR="5080" indent="-1905">
              <a:lnSpc>
                <a:spcPct val="100899"/>
              </a:lnSpc>
              <a:spcBef>
                <a:spcPts val="90"/>
              </a:spcBef>
            </a:pP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Read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labels carefully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so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as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have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information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about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prices,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net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weight,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manufacturing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expiry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dates,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2044" y="8014715"/>
            <a:ext cx="956944" cy="637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14600" y="8014715"/>
            <a:ext cx="878649" cy="6549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07790" y="8014715"/>
            <a:ext cx="666114" cy="6657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00979" y="8014715"/>
            <a:ext cx="666750" cy="6663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2</a:t>
            </a:fld>
            <a:endParaRPr spc="60" dirty="0">
              <a:solidFill>
                <a:srgbClr val="000000"/>
              </a:solidFill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404" y="758443"/>
            <a:ext cx="32931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3695" algn="l"/>
              </a:tabLst>
            </a:pP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(v)	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Assert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yourself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ensure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that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you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get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fair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deal.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3</a:t>
            </a:fld>
            <a:endParaRPr spc="60" dirty="0">
              <a:solidFill>
                <a:srgbClr val="000000"/>
              </a:solidFill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404" y="1100073"/>
            <a:ext cx="2146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(</a:t>
            </a:r>
            <a:r>
              <a:rPr sz="1100" b="1" spc="-60" dirty="0">
                <a:solidFill>
                  <a:srgbClr val="211F1F"/>
                </a:solidFill>
                <a:latin typeface="Arial"/>
                <a:cs typeface="Arial"/>
              </a:rPr>
              <a:t>v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14780" y="1100073"/>
            <a:ext cx="6092190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970" marR="5080" indent="-1905">
              <a:lnSpc>
                <a:spcPct val="101800"/>
              </a:lnSpc>
              <a:spcBef>
                <a:spcPts val="80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honest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your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dealings.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Choose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only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legal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discourage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unscrupulous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practices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like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black-marketing,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hoarding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etc.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404" y="1610613"/>
            <a:ext cx="6480175" cy="70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AutoNum type="romanLcParenBoth" startAt="7"/>
              <a:tabLst>
                <a:tab pos="355600" algn="l"/>
              </a:tabLst>
            </a:pPr>
            <a:r>
              <a:rPr sz="1100" spc="15" dirty="0">
                <a:solidFill>
                  <a:srgbClr val="211F1F"/>
                </a:solidFill>
                <a:latin typeface="Arial"/>
                <a:cs typeface="Arial"/>
              </a:rPr>
              <a:t>Askfor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211F1F"/>
                </a:solidFill>
                <a:latin typeface="Arial"/>
                <a:cs typeface="Arial"/>
              </a:rPr>
              <a:t>acashmemo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onpurchase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goodsor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services.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This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would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as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aproof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thepurchase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made.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11F1F"/>
              </a:buClr>
              <a:buFont typeface="Arial"/>
              <a:buAutoNum type="romanLcParenBoth" startAt="7"/>
            </a:pPr>
            <a:endParaRPr sz="1150">
              <a:latin typeface="Arial"/>
              <a:cs typeface="Arial"/>
            </a:endParaRPr>
          </a:p>
          <a:p>
            <a:pPr marL="355600" marR="52705" indent="-342900">
              <a:lnSpc>
                <a:spcPct val="100899"/>
              </a:lnSpc>
              <a:spcBef>
                <a:spcPts val="5"/>
              </a:spcBef>
              <a:buFont typeface="Arial"/>
              <a:buAutoNum type="romanLcParenBoth" startAt="7"/>
              <a:tabLst>
                <a:tab pos="355600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complaint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 consumer forum 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case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shortcoming 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quality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purchased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availed.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Do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fail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take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action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even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when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amount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involved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small.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404" y="2464054"/>
            <a:ext cx="2146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x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4780" y="2464054"/>
            <a:ext cx="6082030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3970" marR="5080" indent="-1905">
              <a:lnSpc>
                <a:spcPct val="101800"/>
              </a:lnSpc>
              <a:spcBef>
                <a:spcPts val="80"/>
              </a:spcBef>
            </a:pP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Form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societies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which would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play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active part in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educating consumers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safeguarding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their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2973069"/>
            <a:ext cx="6679565" cy="3431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  <a:tabLst>
                <a:tab pos="582295" algn="l"/>
              </a:tabLst>
            </a:pP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(x)	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Respect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environment.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Avoid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waste,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littering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contributing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pollution.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Arial"/>
              <a:cs typeface="Arial"/>
            </a:endParaRPr>
          </a:p>
          <a:p>
            <a:pPr marL="12700" marR="25400" algn="just">
              <a:lnSpc>
                <a:spcPct val="1018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consumers’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awareness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his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rights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responsibilities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just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one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ways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objective</a:t>
            </a:r>
            <a:r>
              <a:rPr sz="1100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achieved.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There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other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ways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this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objective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may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achieved.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"/>
              </a:spcBef>
            </a:pP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MEANING OF </a:t>
            </a:r>
            <a:r>
              <a:rPr sz="1100" b="1" spc="-5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b="1" spc="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Arial"/>
              <a:cs typeface="Arial"/>
            </a:endParaRPr>
          </a:p>
          <a:p>
            <a:pPr marL="12700" marR="31115" algn="just">
              <a:lnSpc>
                <a:spcPct val="101800"/>
              </a:lnSpc>
              <a:spcBef>
                <a:spcPts val="5"/>
              </a:spcBef>
            </a:pP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b="1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b="1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b="1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Consumer:</a:t>
            </a:r>
            <a:r>
              <a:rPr sz="1100" b="1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‘consumer’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generally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understood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uses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avails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any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service.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Under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Act,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defined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as:</a:t>
            </a:r>
            <a:endParaRPr sz="1100">
              <a:latin typeface="Arial"/>
              <a:cs typeface="Arial"/>
            </a:endParaRPr>
          </a:p>
          <a:p>
            <a:pPr marL="469900" indent="-228600" algn="just">
              <a:lnSpc>
                <a:spcPct val="100000"/>
              </a:lnSpc>
              <a:spcBef>
                <a:spcPts val="10"/>
              </a:spcBef>
              <a:buFont typeface="Arial"/>
              <a:buAutoNum type="alphaLcParenBoth"/>
              <a:tabLst>
                <a:tab pos="470534" algn="l"/>
              </a:tabLst>
            </a:pP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buys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consideration,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which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been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paid</a:t>
            </a:r>
            <a:r>
              <a:rPr sz="1100" b="1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promised,</a:t>
            </a:r>
            <a:r>
              <a:rPr sz="11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b="1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partly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paid</a:t>
            </a:r>
            <a:r>
              <a:rPr sz="1100" b="1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  <a:p>
            <a:pPr marL="469900" marR="6350" algn="just">
              <a:lnSpc>
                <a:spcPct val="101400"/>
              </a:lnSpc>
              <a:spcBef>
                <a:spcPts val="20"/>
              </a:spcBef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partly</a:t>
            </a:r>
            <a:r>
              <a:rPr sz="1100" b="1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promised,</a:t>
            </a:r>
            <a:r>
              <a:rPr sz="1100" b="1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b="1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under</a:t>
            </a:r>
            <a:r>
              <a:rPr sz="1100" b="1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b="1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scheme</a:t>
            </a:r>
            <a:r>
              <a:rPr sz="1100" b="1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deferred</a:t>
            </a:r>
            <a:r>
              <a:rPr sz="1100" b="1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payment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.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includes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user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such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goods,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when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such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use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made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approval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buyer,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does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include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obtains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re-sale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  any commercial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purpose.</a:t>
            </a:r>
            <a:endParaRPr sz="1100">
              <a:latin typeface="Arial"/>
              <a:cs typeface="Arial"/>
            </a:endParaRPr>
          </a:p>
          <a:p>
            <a:pPr marL="469900" algn="just">
              <a:lnSpc>
                <a:spcPct val="100000"/>
              </a:lnSpc>
              <a:spcBef>
                <a:spcPts val="10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Example: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car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purchased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by 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person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cash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under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finance</a:t>
            </a:r>
            <a:r>
              <a:rPr sz="1100" spc="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scheme</a:t>
            </a:r>
            <a:endParaRPr sz="1100">
              <a:latin typeface="Arial"/>
              <a:cs typeface="Arial"/>
            </a:endParaRPr>
          </a:p>
          <a:p>
            <a:pPr marL="469900" marR="5080" indent="-228600" algn="just">
              <a:lnSpc>
                <a:spcPct val="101800"/>
              </a:lnSpc>
              <a:buFont typeface="Arial"/>
              <a:buAutoNum type="alphaLcParenBoth" startAt="2"/>
              <a:tabLst>
                <a:tab pos="470534" algn="l"/>
              </a:tabLst>
            </a:pPr>
            <a:r>
              <a:rPr sz="1100" spc="15" dirty="0">
                <a:solidFill>
                  <a:srgbClr val="211F1F"/>
                </a:solidFill>
                <a:latin typeface="Arial"/>
                <a:cs typeface="Arial"/>
              </a:rPr>
              <a:t>Anypersonwhohiresor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availsof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anyservice,for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5" dirty="0">
                <a:solidFill>
                  <a:srgbClr val="211F1F"/>
                </a:solidFill>
                <a:latin typeface="Arial"/>
                <a:cs typeface="Arial"/>
              </a:rPr>
              <a:t>aconsiderationwhichhasbeenpaidor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promised,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partly  paid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partly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promised,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under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system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deferred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payment.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includes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beneficiary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 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whensuch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availed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withthe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approval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concerned,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but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does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include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person  who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avails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such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commercial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purpose.</a:t>
            </a:r>
            <a:endParaRPr sz="1100">
              <a:latin typeface="Arial"/>
              <a:cs typeface="Arial"/>
            </a:endParaRPr>
          </a:p>
          <a:p>
            <a:pPr marL="469900" algn="just">
              <a:lnSpc>
                <a:spcPct val="100000"/>
              </a:lnSpc>
              <a:spcBef>
                <a:spcPts val="15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Example: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person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if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he has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hired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Taxi from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tourist</a:t>
            </a:r>
            <a:r>
              <a:rPr sz="1100" spc="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company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Who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are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not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considered to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b="1" spc="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Consumers?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404" y="6382892"/>
            <a:ext cx="213360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(i)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6382892"/>
            <a:ext cx="5504180" cy="53530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obtained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resale</a:t>
            </a:r>
            <a:r>
              <a:rPr sz="1100" b="1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commercial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purposes  The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obtained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without</a:t>
            </a:r>
            <a:r>
              <a:rPr sz="1100" b="1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b="1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consideration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person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has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obtained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without</a:t>
            </a:r>
            <a:r>
              <a:rPr sz="1100" b="1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b="1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approval</a:t>
            </a:r>
            <a:r>
              <a:rPr sz="1100" b="1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buyer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7064120"/>
            <a:ext cx="6678295" cy="2921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Who can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file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complaint?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complaint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before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 consumer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forum can be made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by:</a:t>
            </a:r>
            <a:endParaRPr sz="1100">
              <a:latin typeface="Arial"/>
              <a:cs typeface="Arial"/>
            </a:endParaRPr>
          </a:p>
          <a:p>
            <a:pPr marL="697230" indent="-456565">
              <a:lnSpc>
                <a:spcPct val="100000"/>
              </a:lnSpc>
              <a:spcBef>
                <a:spcPts val="30"/>
              </a:spcBef>
              <a:buFont typeface="Arial"/>
              <a:buAutoNum type="romanLcParenBoth"/>
              <a:tabLst>
                <a:tab pos="696595" algn="l"/>
                <a:tab pos="69786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consumer;</a:t>
            </a:r>
            <a:endParaRPr sz="1100">
              <a:latin typeface="Arial"/>
              <a:cs typeface="Arial"/>
            </a:endParaRPr>
          </a:p>
          <a:p>
            <a:pPr marL="697230" indent="-456565">
              <a:lnSpc>
                <a:spcPct val="100000"/>
              </a:lnSpc>
              <a:spcBef>
                <a:spcPts val="20"/>
              </a:spcBef>
              <a:buFont typeface="Arial"/>
              <a:buAutoNum type="romanLcParenBoth"/>
              <a:tabLst>
                <a:tab pos="696595" algn="l"/>
                <a:tab pos="697865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 registered consumers’</a:t>
            </a:r>
            <a:r>
              <a:rPr sz="1100" spc="-2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association;</a:t>
            </a:r>
            <a:endParaRPr sz="1100">
              <a:latin typeface="Arial"/>
              <a:cs typeface="Arial"/>
            </a:endParaRPr>
          </a:p>
          <a:p>
            <a:pPr marL="697230" indent="-456565">
              <a:lnSpc>
                <a:spcPct val="100000"/>
              </a:lnSpc>
              <a:spcBef>
                <a:spcPts val="25"/>
              </a:spcBef>
              <a:buFont typeface="Arial"/>
              <a:buAutoNum type="romanLcParenBoth"/>
              <a:tabLst>
                <a:tab pos="696595" algn="l"/>
                <a:tab pos="69786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Central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Government;</a:t>
            </a:r>
            <a:endParaRPr sz="1100">
              <a:latin typeface="Arial"/>
              <a:cs typeface="Arial"/>
            </a:endParaRPr>
          </a:p>
          <a:p>
            <a:pPr marL="697230" indent="-456565">
              <a:lnSpc>
                <a:spcPct val="100000"/>
              </a:lnSpc>
              <a:spcBef>
                <a:spcPts val="25"/>
              </a:spcBef>
              <a:buFont typeface="Arial"/>
              <a:buAutoNum type="romanLcParenBoth"/>
              <a:tabLst>
                <a:tab pos="696595" algn="l"/>
                <a:tab pos="69786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One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more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consumers,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behalf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numerous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having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same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interest;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endParaRPr sz="1100">
              <a:latin typeface="Arial"/>
              <a:cs typeface="Arial"/>
            </a:endParaRPr>
          </a:p>
          <a:p>
            <a:pPr marL="697230" indent="-456565">
              <a:lnSpc>
                <a:spcPct val="100000"/>
              </a:lnSpc>
              <a:spcBef>
                <a:spcPts val="25"/>
              </a:spcBef>
              <a:buFont typeface="Arial"/>
              <a:buAutoNum type="romanLcParenBoth"/>
              <a:tabLst>
                <a:tab pos="696595" algn="l"/>
                <a:tab pos="69786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legal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heir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representative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deceased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consumer.</a:t>
            </a:r>
            <a:endParaRPr sz="1100">
              <a:latin typeface="Arial"/>
              <a:cs typeface="Arial"/>
            </a:endParaRPr>
          </a:p>
          <a:p>
            <a:pPr marL="12700" marR="27940">
              <a:lnSpc>
                <a:spcPct val="101800"/>
              </a:lnSpc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*The</a:t>
            </a:r>
            <a:r>
              <a:rPr sz="1100" b="1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b="1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must</a:t>
            </a:r>
            <a:r>
              <a:rPr sz="1100" b="1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befiled</a:t>
            </a:r>
            <a:r>
              <a:rPr sz="1100" b="1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3</a:t>
            </a:r>
            <a:r>
              <a:rPr sz="1100" b="1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months</a:t>
            </a:r>
            <a:r>
              <a:rPr sz="1100" b="1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purchase</a:t>
            </a:r>
            <a:r>
              <a:rPr sz="1100" b="1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b="1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andif</a:t>
            </a:r>
            <a:r>
              <a:rPr sz="1100" b="1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some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testing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b="1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b="1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done</a:t>
            </a:r>
            <a:r>
              <a:rPr sz="1100" b="1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then</a:t>
            </a:r>
            <a:r>
              <a:rPr sz="1100" b="1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b="1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5  </a:t>
            </a:r>
            <a:r>
              <a:rPr sz="1100" b="1" dirty="0">
                <a:solidFill>
                  <a:srgbClr val="211F1F"/>
                </a:solidFill>
                <a:latin typeface="Arial"/>
                <a:cs typeface="Arial"/>
              </a:rPr>
              <a:t>months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spc="-80" dirty="0">
                <a:solidFill>
                  <a:srgbClr val="211F1F"/>
                </a:solidFill>
                <a:latin typeface="Arial"/>
                <a:cs typeface="Arial"/>
              </a:rPr>
              <a:t>REDRESSAL 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AGENCIES </a:t>
            </a:r>
            <a:r>
              <a:rPr sz="1100" b="1" spc="-85" dirty="0">
                <a:solidFill>
                  <a:srgbClr val="211F1F"/>
                </a:solidFill>
                <a:latin typeface="Arial"/>
                <a:cs typeface="Arial"/>
              </a:rPr>
              <a:t>UNDER </a:t>
            </a:r>
            <a:r>
              <a:rPr sz="1100" b="1" spc="-8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b="1" spc="-85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b="1" spc="-80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b="1" spc="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80" dirty="0">
                <a:solidFill>
                  <a:srgbClr val="211F1F"/>
                </a:solidFill>
                <a:latin typeface="Arial"/>
                <a:cs typeface="Arial"/>
              </a:rPr>
              <a:t>ACT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1499"/>
              </a:lnSpc>
              <a:spcBef>
                <a:spcPts val="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 the redressal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 grievances,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 Protection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Act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provides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setting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up of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three tier  enforcement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machinery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at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District,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State,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levels,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known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as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Dispute 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Redressal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Forum,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Disputes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Redressal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Commission,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Disputes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Redressal  Commission.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briefly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referred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as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‘District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Forum’,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‘State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Commission’,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‘National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Commission’,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respectively.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While the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National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Commission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is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set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up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by the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Central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Government, the State Commissions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Forums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set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up,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each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District,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respectively,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concerned..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5187" y="1282038"/>
            <a:ext cx="6509384" cy="81464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97815" indent="-285750" algn="just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298450" algn="l"/>
              </a:tabLst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Forum:</a:t>
            </a:r>
            <a:endParaRPr sz="1100">
              <a:latin typeface="Arial"/>
              <a:cs typeface="Arial"/>
            </a:endParaRPr>
          </a:p>
          <a:p>
            <a:pPr marL="756285" marR="8255" lvl="1" indent="-228600" algn="just">
              <a:lnSpc>
                <a:spcPct val="100899"/>
              </a:lnSpc>
              <a:spcBef>
                <a:spcPts val="7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 Forum consists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President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two other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members, one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 should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 a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woman.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all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appointed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concerned.</a:t>
            </a:r>
            <a:endParaRPr sz="1100">
              <a:latin typeface="Arial"/>
              <a:cs typeface="Arial"/>
            </a:endParaRPr>
          </a:p>
          <a:p>
            <a:pPr marL="756285" marR="12065" lvl="1" indent="-228600" algn="just">
              <a:lnSpc>
                <a:spcPct val="100899"/>
              </a:lnSpc>
              <a:spcBef>
                <a:spcPts val="7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complaint can to be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made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 District Forum when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value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of the goods </a:t>
            </a:r>
            <a:r>
              <a:rPr sz="1100" spc="-15" dirty="0">
                <a:solidFill>
                  <a:srgbClr val="211F1F"/>
                </a:solidFill>
                <a:latin typeface="Arial"/>
                <a:cs typeface="Arial"/>
              </a:rPr>
              <a:t>or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question,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along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compensation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claimed,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does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exceed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Rs.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20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lakhs.</a:t>
            </a:r>
            <a:endParaRPr sz="1100">
              <a:latin typeface="Arial"/>
              <a:cs typeface="Arial"/>
            </a:endParaRPr>
          </a:p>
          <a:p>
            <a:pPr marL="756285" marR="6985" lvl="1" indent="-228600" algn="just">
              <a:lnSpc>
                <a:spcPct val="101400"/>
              </a:lnSpc>
              <a:spcBef>
                <a:spcPts val="6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receiving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complaint,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Forum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refer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 is filed. If required,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goods or 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sample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there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of, shall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 sent for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testing 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laboratory.</a:t>
            </a:r>
            <a:endParaRPr sz="1100">
              <a:latin typeface="Arial"/>
              <a:cs typeface="Arial"/>
            </a:endParaRPr>
          </a:p>
          <a:p>
            <a:pPr marL="756285" marR="7620" lvl="1" indent="-228600" algn="just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Forum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pass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after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considering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test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report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laboratory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 hearing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filed.</a:t>
            </a:r>
            <a:endParaRPr sz="1100">
              <a:latin typeface="Arial"/>
              <a:cs typeface="Arial"/>
            </a:endParaRPr>
          </a:p>
          <a:p>
            <a:pPr marL="756285" marR="6985" lvl="1" indent="-228600" algn="just">
              <a:lnSpc>
                <a:spcPct val="100899"/>
              </a:lnSpc>
              <a:spcBef>
                <a:spcPts val="8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case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aggrieved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partyis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satisfied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withthe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Forum,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before  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211F1F"/>
                </a:solidFill>
                <a:latin typeface="Arial"/>
                <a:cs typeface="Arial"/>
              </a:rPr>
              <a:t>30</a:t>
            </a:r>
            <a:r>
              <a:rPr sz="1100" b="1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days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passing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order.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211F1F"/>
              </a:buClr>
              <a:buFont typeface="Symbol"/>
              <a:buChar char=""/>
            </a:pPr>
            <a:endParaRPr sz="1150">
              <a:latin typeface="Arial"/>
              <a:cs typeface="Arial"/>
            </a:endParaRPr>
          </a:p>
          <a:p>
            <a:pPr marL="297815" indent="-285750" algn="just">
              <a:lnSpc>
                <a:spcPct val="100000"/>
              </a:lnSpc>
              <a:buAutoNum type="arabicPeriod"/>
              <a:tabLst>
                <a:tab pos="298450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Commission:</a:t>
            </a:r>
            <a:endParaRPr sz="1100">
              <a:latin typeface="Arial"/>
              <a:cs typeface="Arial"/>
            </a:endParaRPr>
          </a:p>
          <a:p>
            <a:pPr marL="756285" marR="11430" lvl="1" indent="-228600" algn="just">
              <a:lnSpc>
                <a:spcPct val="100899"/>
              </a:lnSpc>
              <a:spcBef>
                <a:spcPts val="7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Each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State Commission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consists of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President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not less than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two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other members,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one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2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whom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should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woman.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appointed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concerned.</a:t>
            </a:r>
            <a:endParaRPr sz="1100">
              <a:latin typeface="Arial"/>
              <a:cs typeface="Arial"/>
            </a:endParaRPr>
          </a:p>
          <a:p>
            <a:pPr marL="756285" marR="6985" lvl="1" indent="-228600" algn="just">
              <a:lnSpc>
                <a:spcPct val="101400"/>
              </a:lnSpc>
              <a:spcBef>
                <a:spcPts val="6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made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when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value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question,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along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compensation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claimed,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exceeds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Rs.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20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lakhs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but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does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exceed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Rs.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1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crore.</a:t>
            </a:r>
            <a:endParaRPr sz="1100">
              <a:latin typeface="Arial"/>
              <a:cs typeface="Arial"/>
            </a:endParaRPr>
          </a:p>
          <a:p>
            <a:pPr marL="756285" marR="6985" lvl="1" indent="-228600" algn="just">
              <a:lnSpc>
                <a:spcPct val="101400"/>
              </a:lnSpc>
              <a:spcBef>
                <a:spcPts val="7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appeals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District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Forum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also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filed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before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 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30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days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passed.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0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receiving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complaint,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refer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filed.</a:t>
            </a:r>
            <a:endParaRPr sz="1100">
              <a:latin typeface="Arial"/>
              <a:cs typeface="Arial"/>
            </a:endParaRPr>
          </a:p>
          <a:p>
            <a:pPr marL="756285" marR="5080" lvl="1" indent="-228600" algn="just">
              <a:lnSpc>
                <a:spcPct val="101400"/>
              </a:lnSpc>
              <a:spcBef>
                <a:spcPts val="8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If required,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goods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sample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there of, shall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 sent for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testing 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laboratory.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  Commission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pass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after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considering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thetest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report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laboratoryand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hearing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 the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filed.</a:t>
            </a:r>
            <a:endParaRPr sz="1100">
              <a:latin typeface="Arial"/>
              <a:cs typeface="Arial"/>
            </a:endParaRPr>
          </a:p>
          <a:p>
            <a:pPr marL="756285" marR="7620" lvl="1" indent="-228600" algn="just">
              <a:lnSpc>
                <a:spcPct val="100000"/>
              </a:lnSpc>
              <a:spcBef>
                <a:spcPts val="9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case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aggrieved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satisfied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State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Commission,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before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30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days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passing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order.</a:t>
            </a:r>
            <a:endParaRPr sz="11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211F1F"/>
              </a:buClr>
              <a:buFont typeface="Symbol"/>
              <a:buChar char=""/>
            </a:pPr>
            <a:endParaRPr sz="1100">
              <a:latin typeface="Arial"/>
              <a:cs typeface="Arial"/>
            </a:endParaRPr>
          </a:p>
          <a:p>
            <a:pPr marL="297815" indent="-285750" algn="just">
              <a:lnSpc>
                <a:spcPct val="100000"/>
              </a:lnSpc>
              <a:buAutoNum type="arabicPeriod"/>
              <a:tabLst>
                <a:tab pos="298450" algn="l"/>
              </a:tabLst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b="1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Commission:</a:t>
            </a:r>
            <a:endParaRPr sz="1100">
              <a:latin typeface="Arial"/>
              <a:cs typeface="Arial"/>
            </a:endParaRPr>
          </a:p>
          <a:p>
            <a:pPr marL="756285" marR="8890" lvl="1" indent="-228600" algn="just">
              <a:lnSpc>
                <a:spcPct val="101800"/>
              </a:lnSpc>
              <a:spcBef>
                <a:spcPts val="6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consists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President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at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least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four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other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members,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  should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woman.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appointed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Central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Government.</a:t>
            </a:r>
            <a:endParaRPr sz="1100">
              <a:latin typeface="Arial"/>
              <a:cs typeface="Arial"/>
            </a:endParaRPr>
          </a:p>
          <a:p>
            <a:pPr marL="756285" marR="5080" lvl="1" indent="-228600" algn="just">
              <a:lnSpc>
                <a:spcPct val="100899"/>
              </a:lnSpc>
              <a:spcBef>
                <a:spcPts val="6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made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when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value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  question,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along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compensation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claimed,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exceeds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Rs.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1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crore.</a:t>
            </a:r>
            <a:endParaRPr sz="1100">
              <a:latin typeface="Arial"/>
              <a:cs typeface="Arial"/>
            </a:endParaRPr>
          </a:p>
          <a:p>
            <a:pPr marL="756285" marR="5080" lvl="1" indent="-228600" algn="just">
              <a:lnSpc>
                <a:spcPct val="101499"/>
              </a:lnSpc>
              <a:spcBef>
                <a:spcPts val="6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appeals against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orders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 State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also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 filed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before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  Commission.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Onreceiving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complaint,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referthe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25" dirty="0">
                <a:solidFill>
                  <a:srgbClr val="211F1F"/>
                </a:solidFill>
                <a:latin typeface="Arial"/>
                <a:cs typeface="Arial"/>
              </a:rPr>
              <a:t>tothe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filed.</a:t>
            </a:r>
            <a:endParaRPr sz="1100">
              <a:latin typeface="Arial"/>
              <a:cs typeface="Arial"/>
            </a:endParaRPr>
          </a:p>
          <a:p>
            <a:pPr marL="756285" marR="6350" lvl="1" indent="-228600" algn="just">
              <a:lnSpc>
                <a:spcPct val="101400"/>
              </a:lnSpc>
              <a:spcBef>
                <a:spcPts val="8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If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required,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sample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thereof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sent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testing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laboratory.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  Commission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shall</a:t>
            </a:r>
            <a:r>
              <a:rPr sz="1100" spc="-1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pass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after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considering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thetest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report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laboratoryand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hearing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 the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whom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filed.</a:t>
            </a:r>
            <a:endParaRPr sz="1100">
              <a:latin typeface="Arial"/>
              <a:cs typeface="Arial"/>
            </a:endParaRPr>
          </a:p>
          <a:p>
            <a:pPr marL="756285" marR="6350" lvl="1" indent="-228600" algn="just">
              <a:lnSpc>
                <a:spcPct val="101400"/>
              </a:lnSpc>
              <a:spcBef>
                <a:spcPts val="75"/>
              </a:spcBef>
              <a:buFont typeface="Symbol"/>
              <a:buChar char=""/>
              <a:tabLst>
                <a:tab pos="756920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order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passed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Commission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matter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its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original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jurisdiction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appealable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before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Supreme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Court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within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30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days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passing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order.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This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means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that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only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those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appeals 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where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the value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goods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services in question,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along with the compensation claimed exceeded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Rs.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1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crore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where the aggrieved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party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was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not satisfied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order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National  Commission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taken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Supreme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Court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India.</a:t>
            </a:r>
            <a:endParaRPr sz="1100">
              <a:latin typeface="Arial"/>
              <a:cs typeface="Arial"/>
            </a:endParaRPr>
          </a:p>
          <a:p>
            <a:pPr marL="756285" marR="8255" lvl="1" indent="-228600" algn="just">
              <a:lnSpc>
                <a:spcPct val="101400"/>
              </a:lnSpc>
              <a:spcBef>
                <a:spcPts val="80"/>
              </a:spcBef>
              <a:buFont typeface="Symbol"/>
              <a:buChar char=""/>
              <a:tabLst>
                <a:tab pos="756920" algn="l"/>
              </a:tabLst>
            </a:pP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Moreover, </a:t>
            </a:r>
            <a:r>
              <a:rPr sz="1100" b="1" i="1" spc="-30" dirty="0">
                <a:solidFill>
                  <a:srgbClr val="211F1F"/>
                </a:solidFill>
                <a:latin typeface="Trebuchet MS"/>
                <a:cs typeface="Trebuchet MS"/>
              </a:rPr>
              <a:t>in </a:t>
            </a:r>
            <a:r>
              <a:rPr sz="1100" b="1" i="1" spc="-45" dirty="0">
                <a:solidFill>
                  <a:srgbClr val="211F1F"/>
                </a:solidFill>
                <a:latin typeface="Trebuchet MS"/>
                <a:cs typeface="Trebuchet MS"/>
              </a:rPr>
              <a:t>a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case decided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by the </a:t>
            </a:r>
            <a:r>
              <a:rPr sz="1100" b="1" i="1" spc="-30" dirty="0">
                <a:solidFill>
                  <a:srgbClr val="211F1F"/>
                </a:solidFill>
                <a:latin typeface="Trebuchet MS"/>
                <a:cs typeface="Trebuchet MS"/>
              </a:rPr>
              <a:t>District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Forum, the appeal can be </a:t>
            </a:r>
            <a:r>
              <a:rPr sz="1100" b="1" i="1" spc="-30" dirty="0">
                <a:solidFill>
                  <a:srgbClr val="211F1F"/>
                </a:solidFill>
                <a:latin typeface="Trebuchet MS"/>
                <a:cs typeface="Trebuchet MS"/>
              </a:rPr>
              <a:t>filed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before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the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State  Commission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and,</a:t>
            </a:r>
            <a:r>
              <a:rPr sz="1100" b="1" i="1" spc="-7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thereafter,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the</a:t>
            </a:r>
            <a:r>
              <a:rPr sz="1100" b="1" i="1" spc="-7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order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0" dirty="0">
                <a:solidFill>
                  <a:srgbClr val="211F1F"/>
                </a:solidFill>
                <a:latin typeface="Trebuchet MS"/>
                <a:cs typeface="Trebuchet MS"/>
              </a:rPr>
              <a:t>of</a:t>
            </a:r>
            <a:r>
              <a:rPr sz="1100" b="1" i="1" spc="-7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the</a:t>
            </a:r>
            <a:r>
              <a:rPr sz="1100" b="1" i="1" spc="-8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State</a:t>
            </a:r>
            <a:r>
              <a:rPr sz="1100" b="1" i="1" spc="-7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Commission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can</a:t>
            </a:r>
            <a:r>
              <a:rPr sz="1100" b="1" i="1" spc="-7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be</a:t>
            </a:r>
            <a:r>
              <a:rPr sz="1100" b="1" i="1" spc="-7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challenged</a:t>
            </a:r>
            <a:r>
              <a:rPr sz="1100" b="1" i="1" spc="-7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before</a:t>
            </a:r>
            <a:r>
              <a:rPr sz="1100" b="1" i="1" spc="-7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the 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National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Commission</a:t>
            </a:r>
            <a:r>
              <a:rPr sz="1100" b="1" i="1" spc="-8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and</a:t>
            </a:r>
            <a:r>
              <a:rPr sz="1100" b="1" i="1" spc="-9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5" dirty="0">
                <a:solidFill>
                  <a:srgbClr val="211F1F"/>
                </a:solidFill>
                <a:latin typeface="Trebuchet MS"/>
                <a:cs typeface="Trebuchet MS"/>
              </a:rPr>
              <a:t>no</a:t>
            </a:r>
            <a:r>
              <a:rPr sz="1100" b="1" i="1" spc="-9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further.</a:t>
            </a:r>
            <a:r>
              <a:rPr sz="1100" b="1" i="1" spc="-8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(Important)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4</a:t>
            </a:fld>
            <a:endParaRPr spc="60" dirty="0">
              <a:solidFill>
                <a:srgbClr val="000000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634" y="948943"/>
            <a:ext cx="6792595" cy="201295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72390">
              <a:lnSpc>
                <a:spcPct val="100000"/>
              </a:lnSpc>
              <a:spcBef>
                <a:spcPts val="80"/>
              </a:spcBef>
            </a:pPr>
            <a:r>
              <a:rPr sz="1100" b="1" i="1" spc="-20" dirty="0">
                <a:solidFill>
                  <a:srgbClr val="211F1F"/>
                </a:solidFill>
                <a:latin typeface="Trebuchet MS"/>
                <a:cs typeface="Trebuchet MS"/>
              </a:rPr>
              <a:t>Howtheconsumer</a:t>
            </a:r>
            <a:r>
              <a:rPr sz="1100" b="1" i="1" spc="-19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15" dirty="0">
                <a:solidFill>
                  <a:srgbClr val="211F1F"/>
                </a:solidFill>
                <a:latin typeface="Trebuchet MS"/>
                <a:cs typeface="Trebuchet MS"/>
              </a:rPr>
              <a:t>grievancesareredressedbythethreetiermachinery</a:t>
            </a:r>
            <a:r>
              <a:rPr sz="1100" b="1" i="1" spc="-19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under</a:t>
            </a:r>
            <a:r>
              <a:rPr sz="1100" b="1" i="1" spc="-19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the</a:t>
            </a:r>
            <a:r>
              <a:rPr sz="1100" b="1" i="1" spc="-20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40" dirty="0">
                <a:solidFill>
                  <a:srgbClr val="211F1F"/>
                </a:solidFill>
                <a:latin typeface="Trebuchet MS"/>
                <a:cs typeface="Trebuchet MS"/>
              </a:rPr>
              <a:t>Consumer</a:t>
            </a:r>
            <a:r>
              <a:rPr sz="1100" b="1" i="1" spc="-185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Protection</a:t>
            </a:r>
            <a:r>
              <a:rPr sz="1100" b="1" i="1" spc="-170" dirty="0">
                <a:solidFill>
                  <a:srgbClr val="211F1F"/>
                </a:solidFill>
                <a:latin typeface="Trebuchet MS"/>
                <a:cs typeface="Trebuchet MS"/>
              </a:rPr>
              <a:t> </a:t>
            </a:r>
            <a:r>
              <a:rPr sz="1100" b="1" i="1" spc="-35" dirty="0">
                <a:solidFill>
                  <a:srgbClr val="211F1F"/>
                </a:solidFill>
                <a:latin typeface="Trebuchet MS"/>
                <a:cs typeface="Trebuchet MS"/>
              </a:rPr>
              <a:t>Act.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758443"/>
            <a:ext cx="6661784" cy="53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Relief</a:t>
            </a:r>
            <a:r>
              <a:rPr sz="1100" b="1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Available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1800"/>
              </a:lnSpc>
              <a:spcBef>
                <a:spcPts val="5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If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court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satisfied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genuineness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complaint,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can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issue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more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following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directions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opposite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/>
              <a:t>P a g e </a:t>
            </a:r>
            <a:r>
              <a:rPr dirty="0">
                <a:solidFill>
                  <a:srgbClr val="000000"/>
                </a:solidFill>
              </a:rPr>
              <a:t>|</a:t>
            </a:r>
            <a:r>
              <a:rPr spc="-90" dirty="0">
                <a:solidFill>
                  <a:srgbClr val="000000"/>
                </a:solidFill>
              </a:rPr>
              <a:t> </a:t>
            </a:r>
            <a:fld id="{81D60167-4931-47E6-BA6A-407CBD079E47}" type="slidenum">
              <a:rPr spc="60" dirty="0">
                <a:solidFill>
                  <a:srgbClr val="000000"/>
                </a:solidFill>
              </a:rPr>
              <a:t>5</a:t>
            </a:fld>
            <a:endParaRPr spc="60" dirty="0">
              <a:solidFill>
                <a:srgbClr val="000000"/>
              </a:solidFill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Sarika</a:t>
            </a:r>
            <a:r>
              <a:rPr spc="-70" dirty="0"/>
              <a:t> </a:t>
            </a:r>
            <a:r>
              <a:rPr dirty="0"/>
              <a:t>Mathur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404" y="1269237"/>
            <a:ext cx="214629" cy="70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(ii)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v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404" y="1269237"/>
            <a:ext cx="6435725" cy="1217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remove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defect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deficiency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service.</a:t>
            </a:r>
            <a:endParaRPr sz="110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  <a:spcBef>
                <a:spcPts val="2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replace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defective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product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with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new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one,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free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defect.</a:t>
            </a:r>
            <a:endParaRPr sz="110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  <a:spcBef>
                <a:spcPts val="2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refund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price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paid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product,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charges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paid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service.</a:t>
            </a:r>
            <a:endParaRPr sz="1100">
              <a:latin typeface="Arial"/>
              <a:cs typeface="Arial"/>
            </a:endParaRPr>
          </a:p>
          <a:p>
            <a:pPr marL="297180" marR="5080">
              <a:lnSpc>
                <a:spcPts val="1360"/>
              </a:lnSpc>
              <a:spcBef>
                <a:spcPts val="3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pay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reasonable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amount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compensation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loss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injury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suffered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due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negligence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229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opposite party.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ts val="1265"/>
              </a:lnSpc>
              <a:buFont typeface="Arial"/>
              <a:buAutoNum type="romanLcParenBoth" startAt="5"/>
              <a:tabLst>
                <a:tab pos="297180" algn="l"/>
                <a:tab pos="29781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pay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punitive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damages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circumstances.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40"/>
              </a:spcBef>
              <a:buFont typeface="Arial"/>
              <a:buAutoNum type="romanLcParenBoth" startAt="5"/>
              <a:tabLst>
                <a:tab pos="29781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discontinue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unfair/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restrictive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trade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practice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repeat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it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future.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3404" y="2464054"/>
            <a:ext cx="3007995" cy="363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100"/>
              </a:spcBef>
              <a:buFont typeface="Arial"/>
              <a:buAutoNum type="romanLcParenBoth" startAt="7"/>
              <a:tabLst>
                <a:tab pos="297815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offer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hazardous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sale.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15"/>
              </a:spcBef>
              <a:buFont typeface="Arial"/>
              <a:buAutoNum type="romanLcParenBoth" startAt="7"/>
              <a:tabLst>
                <a:tab pos="29781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withdraw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hazardous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sale.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404" y="3485514"/>
            <a:ext cx="21462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(</a:t>
            </a:r>
            <a:r>
              <a:rPr sz="1100" b="1" spc="-60" dirty="0">
                <a:solidFill>
                  <a:srgbClr val="211F1F"/>
                </a:solidFill>
                <a:latin typeface="Arial"/>
                <a:cs typeface="Arial"/>
              </a:rPr>
              <a:t>x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404" y="2803906"/>
            <a:ext cx="6449060" cy="875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100"/>
              </a:spcBef>
              <a:buFont typeface="Arial"/>
              <a:buAutoNum type="romanLcParenBoth" startAt="9"/>
              <a:tabLst>
                <a:tab pos="29781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cease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manufacture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hazardous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desist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offering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hazardous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25"/>
              </a:spcBef>
              <a:buFont typeface="Arial"/>
              <a:buAutoNum type="romanLcParenBoth" startAt="9"/>
              <a:tabLst>
                <a:tab pos="297180" algn="l"/>
                <a:tab pos="297815" algn="l"/>
              </a:tabLst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pay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amount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(not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less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than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5%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value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defective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goods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deficient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services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provided),</a:t>
            </a:r>
            <a:r>
              <a:rPr sz="1100" spc="-1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  <a:p>
            <a:pPr marL="297180" marR="12065">
              <a:lnSpc>
                <a:spcPct val="101800"/>
              </a:lnSpc>
              <a:spcBef>
                <a:spcPts val="5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be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credited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Welfare Fund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any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other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organisation/person,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be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utilised in the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prescribed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manner.</a:t>
            </a:r>
            <a:endParaRPr sz="110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  <a:spcBef>
                <a:spcPts val="10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issue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corrective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advertisement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neutralise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effect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misleading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advertisement.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3656202"/>
            <a:ext cx="6679565" cy="1729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(xii)</a:t>
            </a:r>
            <a:r>
              <a:rPr sz="1100" b="1" spc="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pay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adequate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costs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party.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ROLE OF 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ORGANISATIONS </a:t>
            </a:r>
            <a:r>
              <a:rPr sz="1100" b="1" spc="-4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b="1" spc="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NGOS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16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India,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several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non-governmental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(NGOs)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have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been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set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up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promotion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consumers’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interests.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Nongovernmental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nonprofit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  which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aim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at</a:t>
            </a:r>
            <a:r>
              <a:rPr sz="1100" spc="-1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promoting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welfare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people.</a:t>
            </a:r>
            <a:r>
              <a:rPr sz="1100" spc="-1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They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have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constitution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their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own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are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free</a:t>
            </a:r>
            <a:r>
              <a:rPr sz="1100" spc="-1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from</a:t>
            </a:r>
            <a:r>
              <a:rPr sz="1100" spc="-1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government  interference.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organisations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NGOs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perform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several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functions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protection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promotion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interest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1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These</a:t>
            </a:r>
            <a:r>
              <a:rPr sz="1100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include: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404" y="5701664"/>
            <a:ext cx="1797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404" y="6041516"/>
            <a:ext cx="214629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404" y="6382892"/>
            <a:ext cx="214629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75" dirty="0">
                <a:solidFill>
                  <a:srgbClr val="211F1F"/>
                </a:solidFill>
                <a:latin typeface="Arial"/>
                <a:cs typeface="Arial"/>
              </a:rPr>
              <a:t>v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404" y="5360288"/>
            <a:ext cx="6460490" cy="172720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297180" marR="29209" indent="-285115">
              <a:lnSpc>
                <a:spcPct val="101800"/>
              </a:lnSpc>
              <a:spcBef>
                <a:spcPts val="80"/>
              </a:spcBef>
              <a:tabLst>
                <a:tab pos="297180" algn="l"/>
              </a:tabLst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(i)	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Educating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general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public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about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rights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by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organising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training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programmes,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seminars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 workshops.</a:t>
            </a:r>
            <a:endParaRPr sz="1100">
              <a:latin typeface="Arial"/>
              <a:cs typeface="Arial"/>
            </a:endParaRPr>
          </a:p>
          <a:p>
            <a:pPr marL="297180" marR="81915">
              <a:lnSpc>
                <a:spcPct val="101800"/>
              </a:lnSpc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Publishing periodicals and other publications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impart knowledge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about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 problems, legal  reporting,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reliefs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available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other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matters</a:t>
            </a:r>
            <a:r>
              <a:rPr sz="1100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interest.</a:t>
            </a:r>
            <a:endParaRPr sz="1100">
              <a:latin typeface="Arial"/>
              <a:cs typeface="Arial"/>
            </a:endParaRPr>
          </a:p>
          <a:p>
            <a:pPr marL="297180" marR="45085">
              <a:lnSpc>
                <a:spcPts val="1340"/>
              </a:lnSpc>
              <a:spcBef>
                <a:spcPts val="40"/>
              </a:spcBef>
            </a:pP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Carrying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out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comparative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testing of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products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in accredited laboratories to test </a:t>
            </a:r>
            <a:r>
              <a:rPr sz="1100" spc="-25" dirty="0">
                <a:solidFill>
                  <a:srgbClr val="211F1F"/>
                </a:solidFill>
                <a:latin typeface="Arial"/>
                <a:cs typeface="Arial"/>
              </a:rPr>
              <a:t>relative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qualities 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competing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brands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publishing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test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results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for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benefit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consumers.</a:t>
            </a:r>
            <a:endParaRPr sz="1100">
              <a:latin typeface="Arial"/>
              <a:cs typeface="Arial"/>
            </a:endParaRPr>
          </a:p>
          <a:p>
            <a:pPr marL="297180" marR="45085">
              <a:lnSpc>
                <a:spcPts val="1340"/>
              </a:lnSpc>
              <a:spcBef>
                <a:spcPts val="5"/>
              </a:spcBef>
            </a:pP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Encouraging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consumers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to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strongly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protest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take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action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against</a:t>
            </a:r>
            <a:r>
              <a:rPr sz="1100" spc="-10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5" dirty="0">
                <a:solidFill>
                  <a:srgbClr val="211F1F"/>
                </a:solidFill>
                <a:latin typeface="Arial"/>
                <a:cs typeface="Arial"/>
              </a:rPr>
              <a:t>unscrupulous,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exploitative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211F1F"/>
                </a:solidFill>
                <a:latin typeface="Arial"/>
                <a:cs typeface="Arial"/>
              </a:rPr>
              <a:t>and</a:t>
            </a:r>
            <a:r>
              <a:rPr sz="1100" spc="-114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30" dirty="0">
                <a:solidFill>
                  <a:srgbClr val="211F1F"/>
                </a:solidFill>
                <a:latin typeface="Arial"/>
                <a:cs typeface="Arial"/>
              </a:rPr>
              <a:t>unfair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trade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practices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2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sellers.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ts val="1290"/>
              </a:lnSpc>
              <a:buFont typeface="Arial"/>
              <a:buAutoNum type="romanLcParenBoth" startAt="5"/>
              <a:tabLst>
                <a:tab pos="297180" algn="l"/>
                <a:tab pos="297815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Providing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5" dirty="0">
                <a:solidFill>
                  <a:srgbClr val="211F1F"/>
                </a:solidFill>
                <a:latin typeface="Arial"/>
                <a:cs typeface="Arial"/>
              </a:rPr>
              <a:t>legalassistancetoconsumers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211F1F"/>
                </a:solidFill>
                <a:latin typeface="Arial"/>
                <a:cs typeface="Arial"/>
              </a:rPr>
              <a:t>bywayof</a:t>
            </a:r>
            <a:r>
              <a:rPr sz="1100" spc="-1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providing</a:t>
            </a:r>
            <a:r>
              <a:rPr sz="1100" spc="-1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aid,</a:t>
            </a:r>
            <a:r>
              <a:rPr sz="1100" spc="-1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10" dirty="0">
                <a:solidFill>
                  <a:srgbClr val="211F1F"/>
                </a:solidFill>
                <a:latin typeface="Arial"/>
                <a:cs typeface="Arial"/>
              </a:rPr>
              <a:t>legaladviceetc.in</a:t>
            </a:r>
            <a:r>
              <a:rPr sz="1100" spc="-1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seeking</a:t>
            </a:r>
            <a:r>
              <a:rPr sz="1100" spc="-1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legalremedy.</a:t>
            </a:r>
            <a:endParaRPr sz="110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25"/>
              </a:spcBef>
              <a:buFont typeface="Arial"/>
              <a:buAutoNum type="romanLcParenBoth" startAt="5"/>
              <a:tabLst>
                <a:tab pos="297815" algn="l"/>
              </a:tabLst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Filing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complaints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appropriate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courts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on</a:t>
            </a:r>
            <a:r>
              <a:rPr sz="1100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behalf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7064120"/>
            <a:ext cx="6724650" cy="8756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26415" marR="67945" indent="-285115">
              <a:lnSpc>
                <a:spcPct val="101800"/>
              </a:lnSpc>
              <a:spcBef>
                <a:spcPts val="8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(vii)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Taking an initiative in filing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cases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 consumer courts in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general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public, not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for any 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individual.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Arial"/>
              <a:cs typeface="Arial"/>
            </a:endParaRPr>
          </a:p>
          <a:p>
            <a:pPr marL="12700" marR="5080">
              <a:lnSpc>
                <a:spcPct val="101800"/>
              </a:lnSpc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Some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important consumer organisations and NGOs engaged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in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protecting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and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promoting consumers’  interests include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 following.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404" y="7916417"/>
            <a:ext cx="214629" cy="53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40" dirty="0">
                <a:solidFill>
                  <a:srgbClr val="211F1F"/>
                </a:solidFill>
                <a:latin typeface="Arial"/>
                <a:cs typeface="Arial"/>
              </a:rPr>
              <a:t>(i)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(ii)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b="1" spc="-30" dirty="0">
                <a:solidFill>
                  <a:srgbClr val="211F1F"/>
                </a:solidFill>
                <a:latin typeface="Arial"/>
                <a:cs typeface="Arial"/>
              </a:rPr>
              <a:t>(i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5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100" b="1" spc="-35" dirty="0">
                <a:solidFill>
                  <a:srgbClr val="211F1F"/>
                </a:solidFill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7916417"/>
            <a:ext cx="4460875" cy="53530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2090420">
              <a:lnSpc>
                <a:spcPct val="101800"/>
              </a:lnSpc>
              <a:spcBef>
                <a:spcPts val="80"/>
              </a:spcBef>
            </a:pP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Consumer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Coordination Council,</a:t>
            </a:r>
            <a:r>
              <a:rPr sz="1100" spc="-2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Delhi  </a:t>
            </a:r>
            <a:r>
              <a:rPr sz="1100" dirty="0">
                <a:solidFill>
                  <a:srgbClr val="211F1F"/>
                </a:solidFill>
                <a:latin typeface="Arial"/>
                <a:cs typeface="Arial"/>
              </a:rPr>
              <a:t>Common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Cause,</a:t>
            </a:r>
            <a:r>
              <a:rPr sz="1100" spc="-1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Delhi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Voluntary</a:t>
            </a:r>
            <a:r>
              <a:rPr sz="1100" spc="-1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Organisation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</a:t>
            </a:r>
            <a:r>
              <a:rPr sz="1100" spc="-10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Interest</a:t>
            </a:r>
            <a:r>
              <a:rPr sz="1100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11F1F"/>
                </a:solidFill>
                <a:latin typeface="Arial"/>
                <a:cs typeface="Arial"/>
              </a:rPr>
              <a:t>of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Consumer</a:t>
            </a:r>
            <a:r>
              <a:rPr sz="1100" spc="-7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Education</a:t>
            </a:r>
            <a:r>
              <a:rPr sz="1100" spc="-9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(VOICE),</a:t>
            </a:r>
            <a:r>
              <a:rPr sz="1100" spc="-8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11F1F"/>
                </a:solidFill>
                <a:latin typeface="Arial"/>
                <a:cs typeface="Arial"/>
              </a:rPr>
              <a:t>Delhi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Unknown User</cp:lastModifiedBy>
  <cp:revision>1</cp:revision>
  <dcterms:created xsi:type="dcterms:W3CDTF">2020-04-10T18:14:12Z</dcterms:created>
  <dcterms:modified xsi:type="dcterms:W3CDTF">2020-05-04T17:36:41Z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2020-04-10T00:00:00Z</vt:filetime>
  </property>
  <property fmtid="{D5CDD505-2E9C-101B-9397-08002B2CF9AE}" pid="3" name="Creator">
    <vt:lpwstr>Microsoft® Word for Office 365</vt:lpwstr>
  </property>
  <property fmtid="{D5CDD505-2E9C-101B-9397-08002B2CF9AE}" pid="4" name="LastSaved">
    <vt:filetime>2020-04-10T00:00:00Z</vt:filetime>
  </property>
</Properties>
</file>